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7" r:id="rId4"/>
  </p:sldMasterIdLst>
  <p:sldIdLst>
    <p:sldId id="268" r:id="rId5"/>
    <p:sldId id="274" r:id="rId6"/>
    <p:sldId id="275" r:id="rId7"/>
    <p:sldId id="276" r:id="rId8"/>
    <p:sldId id="260" r:id="rId9"/>
    <p:sldId id="263" r:id="rId10"/>
    <p:sldId id="273" r:id="rId11"/>
    <p:sldId id="270" r:id="rId12"/>
    <p:sldId id="271" r:id="rId13"/>
    <p:sldId id="269" r:id="rId14"/>
    <p:sldId id="264" r:id="rId15"/>
    <p:sldId id="265" r:id="rId16"/>
    <p:sldId id="259" r:id="rId17"/>
    <p:sldId id="278" r:id="rId18"/>
    <p:sldId id="257" r:id="rId19"/>
    <p:sldId id="262" r:id="rId20"/>
    <p:sldId id="277" r:id="rId21"/>
    <p:sldId id="258" r:id="rId22"/>
    <p:sldId id="267" r:id="rId23"/>
    <p:sldId id="27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6" d="100"/>
          <a:sy n="76" d="100"/>
        </p:scale>
        <p:origin x="2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23FEA57E-7C1A-457B-A4CD-5DCEB057B502}" type="datetime1">
              <a:rPr lang="en-US" smtClean="0"/>
              <a:t>4/20/2023</a:t>
            </a:fld>
            <a:endParaRPr lang="en-US"/>
          </a:p>
        </p:txBody>
      </p:sp>
      <p:sp>
        <p:nvSpPr>
          <p:cNvPr id="5" name="Footer Placeholder 4"/>
          <p:cNvSpPr>
            <a:spLocks noGrp="1"/>
          </p:cNvSpPr>
          <p:nvPr>
            <p:ph type="ftr" sz="quarter" idx="11"/>
          </p:nvPr>
        </p:nvSpPr>
        <p:spPr>
          <a:xfrm>
            <a:off x="1876424" y="5410201"/>
            <a:ext cx="5124886" cy="365125"/>
          </a:xfrm>
        </p:spPr>
        <p:txBody>
          <a:bodyPr/>
          <a:lstStyle/>
          <a:p>
            <a:r>
              <a:rPr lang="en-US"/>
              <a:t>Sample Footer Text</a:t>
            </a:r>
          </a:p>
        </p:txBody>
      </p:sp>
      <p:sp>
        <p:nvSpPr>
          <p:cNvPr id="6" name="Slide Number Placeholder 5"/>
          <p:cNvSpPr>
            <a:spLocks noGrp="1"/>
          </p:cNvSpPr>
          <p:nvPr>
            <p:ph type="sldNum" sz="quarter" idx="12"/>
          </p:nvPr>
        </p:nvSpPr>
        <p:spPr>
          <a:xfrm>
            <a:off x="9896911" y="5410199"/>
            <a:ext cx="771089" cy="365125"/>
          </a:xfrm>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00519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FE42E8-8B57-452D-A122-4DCE9AC771EF}" type="datetime1">
              <a:rPr lang="en-US" smtClean="0"/>
              <a:t>4/20/2023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F8E28480-1C08-4458-AD97-0283E6FFD09D}" type="slidenum">
              <a:rPr lang="en-US" smtClean="0"/>
              <a:pPr/>
              <a:t>‹#›</a:t>
            </a:fld>
            <a:endParaRPr lang="en-US"/>
          </a:p>
        </p:txBody>
      </p:sp>
    </p:spTree>
    <p:extLst>
      <p:ext uri="{BB962C8B-B14F-4D97-AF65-F5344CB8AC3E}">
        <p14:creationId xmlns:p14="http://schemas.microsoft.com/office/powerpoint/2010/main" val="87014854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FE42E8-8B57-452D-A122-4DCE9AC771EF}" type="datetime1">
              <a:rPr lang="en-US" smtClean="0"/>
              <a:t>4/20/2023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F8E28480-1C08-4458-AD97-0283E6FFD09D}" type="slidenum">
              <a:rPr lang="en-US" smtClean="0"/>
              <a:pPr/>
              <a:t>‹#›</a:t>
            </a:fld>
            <a:endParaRPr lang="en-US"/>
          </a:p>
        </p:txBody>
      </p:sp>
    </p:spTree>
    <p:extLst>
      <p:ext uri="{BB962C8B-B14F-4D97-AF65-F5344CB8AC3E}">
        <p14:creationId xmlns:p14="http://schemas.microsoft.com/office/powerpoint/2010/main" val="98152208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FE42E8-8B57-452D-A122-4DCE9AC771EF}" type="datetime1">
              <a:rPr lang="en-US" smtClean="0"/>
              <a:t>4/20/2023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F8E28480-1C08-4458-AD97-0283E6FFD09D}"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41853515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FE42E8-8B57-452D-A122-4DCE9AC771EF}" type="datetime1">
              <a:rPr lang="en-US" smtClean="0"/>
              <a:t>4/20/2023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F8E28480-1C08-4458-AD97-0283E6FFD09D}" type="slidenum">
              <a:rPr lang="en-US" smtClean="0"/>
              <a:pPr/>
              <a:t>‹#›</a:t>
            </a:fld>
            <a:endParaRPr lang="en-US"/>
          </a:p>
        </p:txBody>
      </p:sp>
    </p:spTree>
    <p:extLst>
      <p:ext uri="{BB962C8B-B14F-4D97-AF65-F5344CB8AC3E}">
        <p14:creationId xmlns:p14="http://schemas.microsoft.com/office/powerpoint/2010/main" val="90691639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3FE42E8-8B57-452D-A122-4DCE9AC771EF}" type="datetime1">
              <a:rPr lang="en-US" smtClean="0"/>
              <a:t>4/20/2023</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F8E28480-1C08-4458-AD97-0283E6FFD09D}" type="slidenum">
              <a:rPr lang="en-US" smtClean="0"/>
              <a:pPr/>
              <a:t>‹#›</a:t>
            </a:fld>
            <a:endParaRPr lang="en-US"/>
          </a:p>
        </p:txBody>
      </p:sp>
    </p:spTree>
    <p:extLst>
      <p:ext uri="{BB962C8B-B14F-4D97-AF65-F5344CB8AC3E}">
        <p14:creationId xmlns:p14="http://schemas.microsoft.com/office/powerpoint/2010/main" val="247081035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3FE42E8-8B57-452D-A122-4DCE9AC771EF}" type="datetime1">
              <a:rPr lang="en-US" smtClean="0"/>
              <a:t>4/20/2023</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F8E28480-1C08-4458-AD97-0283E6FFD09D}" type="slidenum">
              <a:rPr lang="en-US" smtClean="0"/>
              <a:pPr/>
              <a:t>‹#›</a:t>
            </a:fld>
            <a:endParaRPr lang="en-US"/>
          </a:p>
        </p:txBody>
      </p:sp>
    </p:spTree>
    <p:extLst>
      <p:ext uri="{BB962C8B-B14F-4D97-AF65-F5344CB8AC3E}">
        <p14:creationId xmlns:p14="http://schemas.microsoft.com/office/powerpoint/2010/main" val="360110774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789749-A4CD-447F-8298-2B7988C91CEA}" type="datetime1">
              <a:rPr lang="en-US" smtClean="0"/>
              <a:t>4/20/2023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431262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0444D3-C0BA-4587-A56C-581AB9F841BE}" type="datetime1">
              <a:rPr lang="en-US" smtClean="0"/>
              <a:t>4/20/2023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917876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1AF2CE-4F37-411C-A3EE-BBBE223265BF}" type="datetime1">
              <a:rPr lang="en-US" smtClean="0"/>
              <a:t>4/20/2023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48156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6083D4-708C-4BB5-B4FD-30CE9FA12FD5}" type="datetime1">
              <a:rPr lang="en-US" smtClean="0"/>
              <a:t>4/20/2023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415398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D239B2-65BC-4C2A-A62B-3EABFE9590E4}" type="datetime1">
              <a:rPr lang="en-US" smtClean="0"/>
              <a:t>4/20/2023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192878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E05F5A-E4A3-476F-A89E-C2B73F2431E4}" type="datetime1">
              <a:rPr lang="en-US" smtClean="0"/>
              <a:t>4/20/2023</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310872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761515-4A26-4F31-9F61-5A10B1FABBFC}" type="datetime1">
              <a:rPr lang="en-US" smtClean="0"/>
              <a:t>4/20/2023</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19757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5DC65-7D1F-4BAB-9695-F7E734143E14}" type="datetime1">
              <a:rPr lang="en-US" smtClean="0"/>
              <a:t>4/20/2023</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30822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624077-BD55-4036-8E92-6558FDF3B653}" type="datetime1">
              <a:rPr lang="en-US" smtClean="0"/>
              <a:t>4/20/2023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443530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25F2-7107-4609-BCC2-77C63064A5E8}" type="datetime1">
              <a:rPr lang="en-US" smtClean="0"/>
              <a:t>4/20/2023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71394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3FE42E8-8B57-452D-A122-4DCE9AC771EF}" type="datetime1">
              <a:rPr lang="en-US" smtClean="0"/>
              <a:t>4/20/2023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a:t>Sample Footer Text</a:t>
            </a: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3137131955"/>
      </p:ext>
    </p:extLst>
  </p:cSld>
  <p:clrMap bg1="dk1" tx1="lt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5.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94E6-E177-4C94-B604-BFDDB61F2AEF}"/>
              </a:ext>
            </a:extLst>
          </p:cNvPr>
          <p:cNvSpPr>
            <a:spLocks noGrp="1"/>
          </p:cNvSpPr>
          <p:nvPr>
            <p:ph type="ctrTitle"/>
          </p:nvPr>
        </p:nvSpPr>
        <p:spPr>
          <a:xfrm>
            <a:off x="1746326" y="-2052"/>
            <a:ext cx="8791575" cy="2387600"/>
          </a:xfrm>
        </p:spPr>
        <p:txBody>
          <a:bodyPr/>
          <a:lstStyle/>
          <a:p>
            <a:pPr algn="ctr"/>
            <a:r>
              <a:rPr lang="en-IN" sz="9600"/>
              <a:t>PIZZERIA </a:t>
            </a:r>
            <a:endParaRPr lang="en-US" sz="9600"/>
          </a:p>
        </p:txBody>
      </p:sp>
      <p:sp>
        <p:nvSpPr>
          <p:cNvPr id="3" name="Subtitle 2">
            <a:extLst>
              <a:ext uri="{FF2B5EF4-FFF2-40B4-BE49-F238E27FC236}">
                <a16:creationId xmlns:a16="http://schemas.microsoft.com/office/drawing/2014/main" id="{434A87F5-2153-4941-BEA4-68EA4AF87311}"/>
              </a:ext>
            </a:extLst>
          </p:cNvPr>
          <p:cNvSpPr>
            <a:spLocks noGrp="1"/>
          </p:cNvSpPr>
          <p:nvPr>
            <p:ph type="subTitle" idx="1"/>
          </p:nvPr>
        </p:nvSpPr>
        <p:spPr>
          <a:xfrm>
            <a:off x="3047302" y="2254599"/>
            <a:ext cx="8791575" cy="1655762"/>
          </a:xfrm>
        </p:spPr>
        <p:txBody>
          <a:bodyPr vert="horz" lIns="91440" tIns="45720" rIns="91440" bIns="45720" rtlCol="0" anchor="t">
            <a:normAutofit/>
          </a:bodyPr>
          <a:lstStyle/>
          <a:p>
            <a:r>
              <a:rPr lang="en-IN" sz="3200"/>
              <a:t>ONLINE Pizza ordering system</a:t>
            </a:r>
          </a:p>
        </p:txBody>
      </p:sp>
      <p:sp>
        <p:nvSpPr>
          <p:cNvPr id="5" name="Subtitle 2">
            <a:extLst>
              <a:ext uri="{FF2B5EF4-FFF2-40B4-BE49-F238E27FC236}">
                <a16:creationId xmlns:a16="http://schemas.microsoft.com/office/drawing/2014/main" id="{F7478FA8-10E8-4F4F-9706-805813455287}"/>
              </a:ext>
            </a:extLst>
          </p:cNvPr>
          <p:cNvSpPr txBox="1">
            <a:spLocks/>
          </p:cNvSpPr>
          <p:nvPr/>
        </p:nvSpPr>
        <p:spPr>
          <a:xfrm>
            <a:off x="6861019" y="4256245"/>
            <a:ext cx="11031111" cy="2752297"/>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IN" sz="2400" u="sng"/>
              <a:t>MADE BY – </a:t>
            </a:r>
            <a:endParaRPr lang="en-US" u="sng"/>
          </a:p>
          <a:p>
            <a:pPr>
              <a:spcBef>
                <a:spcPts val="0"/>
              </a:spcBef>
            </a:pPr>
            <a:r>
              <a:rPr lang="en-IN" sz="2400"/>
              <a:t>ATHARVA KARVE </a:t>
            </a:r>
          </a:p>
          <a:p>
            <a:pPr>
              <a:spcBef>
                <a:spcPts val="0"/>
              </a:spcBef>
            </a:pPr>
            <a:r>
              <a:rPr lang="en-IN" sz="2400"/>
              <a:t>KHUSHI TULSIAN </a:t>
            </a:r>
          </a:p>
          <a:p>
            <a:pPr>
              <a:spcBef>
                <a:spcPts val="0"/>
              </a:spcBef>
            </a:pPr>
            <a:r>
              <a:rPr lang="en-IN" sz="2400"/>
              <a:t>TANUSHKA CHAUDHARI</a:t>
            </a:r>
          </a:p>
          <a:p>
            <a:pPr>
              <a:spcBef>
                <a:spcPts val="0"/>
              </a:spcBef>
            </a:pPr>
            <a:r>
              <a:rPr lang="en-IN" sz="2400"/>
              <a:t>AASHVI TRIVEDI</a:t>
            </a:r>
          </a:p>
          <a:p>
            <a:endParaRPr lang="en-IN"/>
          </a:p>
        </p:txBody>
      </p:sp>
    </p:spTree>
    <p:extLst>
      <p:ext uri="{BB962C8B-B14F-4D97-AF65-F5344CB8AC3E}">
        <p14:creationId xmlns:p14="http://schemas.microsoft.com/office/powerpoint/2010/main" val="2064989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F9F82-E358-49C8-BFED-94DA3A789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432" y="1152585"/>
            <a:ext cx="9391135" cy="4552830"/>
          </a:xfrm>
          <a:prstGeom prst="rect">
            <a:avLst/>
          </a:prstGeom>
        </p:spPr>
      </p:pic>
      <p:sp>
        <p:nvSpPr>
          <p:cNvPr id="4" name="Title 1">
            <a:extLst>
              <a:ext uri="{FF2B5EF4-FFF2-40B4-BE49-F238E27FC236}">
                <a16:creationId xmlns:a16="http://schemas.microsoft.com/office/drawing/2014/main" id="{3BD148DA-DFEA-4ED4-A68F-FA4E87A1DCAC}"/>
              </a:ext>
            </a:extLst>
          </p:cNvPr>
          <p:cNvSpPr txBox="1">
            <a:spLocks/>
          </p:cNvSpPr>
          <p:nvPr/>
        </p:nvSpPr>
        <p:spPr>
          <a:xfrm>
            <a:off x="1502141" y="210104"/>
            <a:ext cx="9486900" cy="1371600"/>
          </a:xfrm>
          <a:prstGeom prst="rect">
            <a:avLst/>
          </a:prstGeom>
        </p:spPr>
        <p:txBody>
          <a:bodyPr lIns="9144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400" b="1" u="sng"/>
              <a:t>STATE CHART DIAGRAM</a:t>
            </a:r>
          </a:p>
        </p:txBody>
      </p:sp>
    </p:spTree>
    <p:extLst>
      <p:ext uri="{BB962C8B-B14F-4D97-AF65-F5344CB8AC3E}">
        <p14:creationId xmlns:p14="http://schemas.microsoft.com/office/powerpoint/2010/main" val="2606120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4D4EDA96-0897-4CE3-8A6C-8BCDB835E308}"/>
              </a:ext>
            </a:extLst>
          </p:cNvPr>
          <p:cNvSpPr>
            <a:spLocks noGrp="1"/>
          </p:cNvSpPr>
          <p:nvPr>
            <p:ph type="title"/>
          </p:nvPr>
        </p:nvSpPr>
        <p:spPr>
          <a:xfrm>
            <a:off x="1141411" y="609600"/>
            <a:ext cx="9905999" cy="810342"/>
          </a:xfrm>
        </p:spPr>
        <p:txBody>
          <a:bodyPr/>
          <a:lstStyle/>
          <a:p>
            <a:pPr algn="ctr"/>
            <a:r>
              <a:rPr lang="en-IN" u="sng"/>
              <a:t>Interface</a:t>
            </a:r>
          </a:p>
        </p:txBody>
      </p:sp>
      <p:sp>
        <p:nvSpPr>
          <p:cNvPr id="26" name="Text Placeholder 25">
            <a:extLst>
              <a:ext uri="{FF2B5EF4-FFF2-40B4-BE49-F238E27FC236}">
                <a16:creationId xmlns:a16="http://schemas.microsoft.com/office/drawing/2014/main" id="{DA790C91-9A3C-4629-8DBE-ABCA3B4A36E2}"/>
              </a:ext>
            </a:extLst>
          </p:cNvPr>
          <p:cNvSpPr>
            <a:spLocks noGrp="1"/>
          </p:cNvSpPr>
          <p:nvPr>
            <p:ph type="body" idx="1"/>
          </p:nvPr>
        </p:nvSpPr>
        <p:spPr>
          <a:xfrm>
            <a:off x="1141411" y="1771462"/>
            <a:ext cx="3195240" cy="576262"/>
          </a:xfrm>
        </p:spPr>
        <p:txBody>
          <a:bodyPr/>
          <a:lstStyle/>
          <a:p>
            <a:r>
              <a:rPr lang="en-IN"/>
              <a:t>Welcome screen</a:t>
            </a:r>
          </a:p>
        </p:txBody>
      </p:sp>
      <p:sp>
        <p:nvSpPr>
          <p:cNvPr id="27" name="Text Placeholder 26">
            <a:extLst>
              <a:ext uri="{FF2B5EF4-FFF2-40B4-BE49-F238E27FC236}">
                <a16:creationId xmlns:a16="http://schemas.microsoft.com/office/drawing/2014/main" id="{E1ACF344-D35C-4F07-9414-9221DA85E9F0}"/>
              </a:ext>
            </a:extLst>
          </p:cNvPr>
          <p:cNvSpPr>
            <a:spLocks noGrp="1"/>
          </p:cNvSpPr>
          <p:nvPr>
            <p:ph type="body" sz="quarter" idx="3"/>
          </p:nvPr>
        </p:nvSpPr>
        <p:spPr>
          <a:xfrm>
            <a:off x="4487593" y="1764924"/>
            <a:ext cx="3200400" cy="576262"/>
          </a:xfrm>
        </p:spPr>
        <p:txBody>
          <a:bodyPr/>
          <a:lstStyle/>
          <a:p>
            <a:r>
              <a:rPr lang="en-IN"/>
              <a:t>Login screen	</a:t>
            </a:r>
          </a:p>
        </p:txBody>
      </p:sp>
      <p:sp>
        <p:nvSpPr>
          <p:cNvPr id="28" name="Text Placeholder 27">
            <a:extLst>
              <a:ext uri="{FF2B5EF4-FFF2-40B4-BE49-F238E27FC236}">
                <a16:creationId xmlns:a16="http://schemas.microsoft.com/office/drawing/2014/main" id="{5DD666BF-8260-4F2F-9F6A-B65F627A506A}"/>
              </a:ext>
            </a:extLst>
          </p:cNvPr>
          <p:cNvSpPr>
            <a:spLocks noGrp="1"/>
          </p:cNvSpPr>
          <p:nvPr>
            <p:ph type="body" sz="quarter" idx="13"/>
          </p:nvPr>
        </p:nvSpPr>
        <p:spPr>
          <a:xfrm>
            <a:off x="7856669" y="1764924"/>
            <a:ext cx="3190741" cy="576262"/>
          </a:xfrm>
        </p:spPr>
        <p:txBody>
          <a:bodyPr/>
          <a:lstStyle/>
          <a:p>
            <a:r>
              <a:rPr lang="en-IN"/>
              <a:t>menu</a:t>
            </a:r>
          </a:p>
        </p:txBody>
      </p:sp>
      <p:pic>
        <p:nvPicPr>
          <p:cNvPr id="40" name="Picture 39">
            <a:extLst>
              <a:ext uri="{FF2B5EF4-FFF2-40B4-BE49-F238E27FC236}">
                <a16:creationId xmlns:a16="http://schemas.microsoft.com/office/drawing/2014/main" id="{FBF2F01B-A5BC-4312-B0EE-FDF52FF23F4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141409" y="3058722"/>
            <a:ext cx="3196800" cy="2275200"/>
          </a:xfrm>
          <a:prstGeom prst="rect">
            <a:avLst/>
          </a:prstGeom>
          <a:effectLst>
            <a:outerShdw blurRad="50800" dist="38100" dir="5400000" algn="t" rotWithShape="0">
              <a:schemeClr val="tx1"/>
            </a:outerShdw>
          </a:effectLst>
        </p:spPr>
      </p:pic>
      <p:pic>
        <p:nvPicPr>
          <p:cNvPr id="42" name="Picture 41">
            <a:extLst>
              <a:ext uri="{FF2B5EF4-FFF2-40B4-BE49-F238E27FC236}">
                <a16:creationId xmlns:a16="http://schemas.microsoft.com/office/drawing/2014/main" id="{F35B30A9-5728-42E9-A211-533A66F57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3791" y="3069109"/>
            <a:ext cx="3196800" cy="2273280"/>
          </a:xfrm>
          <a:prstGeom prst="rect">
            <a:avLst/>
          </a:prstGeom>
          <a:effectLst>
            <a:outerShdw blurRad="50800" dist="50800" dir="5400000" algn="ctr" rotWithShape="0">
              <a:schemeClr val="tx1"/>
            </a:outerShdw>
          </a:effectLst>
        </p:spPr>
      </p:pic>
      <p:pic>
        <p:nvPicPr>
          <p:cNvPr id="44" name="Picture 43">
            <a:extLst>
              <a:ext uri="{FF2B5EF4-FFF2-40B4-BE49-F238E27FC236}">
                <a16:creationId xmlns:a16="http://schemas.microsoft.com/office/drawing/2014/main" id="{3C56BE75-23F1-48E3-9A5B-DA3CB9083D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7593" y="3069109"/>
            <a:ext cx="3196800" cy="2273280"/>
          </a:xfrm>
          <a:prstGeom prst="rect">
            <a:avLst/>
          </a:prstGeom>
          <a:effectLst>
            <a:outerShdw blurRad="50800" dist="50800" dir="5400000" algn="ctr" rotWithShape="0">
              <a:schemeClr val="tx1"/>
            </a:outerShdw>
          </a:effectLst>
        </p:spPr>
      </p:pic>
    </p:spTree>
    <p:extLst>
      <p:ext uri="{BB962C8B-B14F-4D97-AF65-F5344CB8AC3E}">
        <p14:creationId xmlns:p14="http://schemas.microsoft.com/office/powerpoint/2010/main" val="705486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4D4EDA96-0897-4CE3-8A6C-8BCDB835E308}"/>
              </a:ext>
            </a:extLst>
          </p:cNvPr>
          <p:cNvSpPr>
            <a:spLocks noGrp="1"/>
          </p:cNvSpPr>
          <p:nvPr>
            <p:ph type="title"/>
          </p:nvPr>
        </p:nvSpPr>
        <p:spPr>
          <a:xfrm>
            <a:off x="1141411" y="609600"/>
            <a:ext cx="9905999" cy="810342"/>
          </a:xfrm>
        </p:spPr>
        <p:txBody>
          <a:bodyPr/>
          <a:lstStyle/>
          <a:p>
            <a:pPr algn="ctr"/>
            <a:r>
              <a:rPr lang="en-IN" u="sng"/>
              <a:t>Interface</a:t>
            </a:r>
          </a:p>
        </p:txBody>
      </p:sp>
      <p:sp>
        <p:nvSpPr>
          <p:cNvPr id="26" name="Text Placeholder 25">
            <a:extLst>
              <a:ext uri="{FF2B5EF4-FFF2-40B4-BE49-F238E27FC236}">
                <a16:creationId xmlns:a16="http://schemas.microsoft.com/office/drawing/2014/main" id="{DA790C91-9A3C-4629-8DBE-ABCA3B4A36E2}"/>
              </a:ext>
            </a:extLst>
          </p:cNvPr>
          <p:cNvSpPr>
            <a:spLocks noGrp="1"/>
          </p:cNvSpPr>
          <p:nvPr>
            <p:ph type="body" idx="1"/>
          </p:nvPr>
        </p:nvSpPr>
        <p:spPr>
          <a:xfrm>
            <a:off x="1141411" y="1771462"/>
            <a:ext cx="3195240" cy="576262"/>
          </a:xfrm>
        </p:spPr>
        <p:txBody>
          <a:bodyPr/>
          <a:lstStyle/>
          <a:p>
            <a:r>
              <a:rPr lang="en-IN"/>
              <a:t>Contact details</a:t>
            </a:r>
          </a:p>
        </p:txBody>
      </p:sp>
      <p:sp>
        <p:nvSpPr>
          <p:cNvPr id="27" name="Text Placeholder 26">
            <a:extLst>
              <a:ext uri="{FF2B5EF4-FFF2-40B4-BE49-F238E27FC236}">
                <a16:creationId xmlns:a16="http://schemas.microsoft.com/office/drawing/2014/main" id="{E1ACF344-D35C-4F07-9414-9221DA85E9F0}"/>
              </a:ext>
            </a:extLst>
          </p:cNvPr>
          <p:cNvSpPr>
            <a:spLocks noGrp="1"/>
          </p:cNvSpPr>
          <p:nvPr>
            <p:ph type="body" sz="quarter" idx="3"/>
          </p:nvPr>
        </p:nvSpPr>
        <p:spPr>
          <a:xfrm>
            <a:off x="4487593" y="1764924"/>
            <a:ext cx="3200400" cy="576262"/>
          </a:xfrm>
        </p:spPr>
        <p:txBody>
          <a:bodyPr/>
          <a:lstStyle/>
          <a:p>
            <a:r>
              <a:rPr lang="en-IN"/>
              <a:t>Feedback form</a:t>
            </a:r>
          </a:p>
        </p:txBody>
      </p:sp>
      <p:sp>
        <p:nvSpPr>
          <p:cNvPr id="28" name="Text Placeholder 27">
            <a:extLst>
              <a:ext uri="{FF2B5EF4-FFF2-40B4-BE49-F238E27FC236}">
                <a16:creationId xmlns:a16="http://schemas.microsoft.com/office/drawing/2014/main" id="{5DD666BF-8260-4F2F-9F6A-B65F627A506A}"/>
              </a:ext>
            </a:extLst>
          </p:cNvPr>
          <p:cNvSpPr>
            <a:spLocks noGrp="1"/>
          </p:cNvSpPr>
          <p:nvPr>
            <p:ph type="body" sz="quarter" idx="13"/>
          </p:nvPr>
        </p:nvSpPr>
        <p:spPr>
          <a:xfrm>
            <a:off x="7856669" y="1764924"/>
            <a:ext cx="3190741" cy="576262"/>
          </a:xfrm>
        </p:spPr>
        <p:txBody>
          <a:bodyPr/>
          <a:lstStyle/>
          <a:p>
            <a:r>
              <a:rPr lang="en-IN"/>
              <a:t>About us page</a:t>
            </a:r>
          </a:p>
        </p:txBody>
      </p:sp>
      <p:pic>
        <p:nvPicPr>
          <p:cNvPr id="3" name="Picture 2">
            <a:extLst>
              <a:ext uri="{FF2B5EF4-FFF2-40B4-BE49-F238E27FC236}">
                <a16:creationId xmlns:a16="http://schemas.microsoft.com/office/drawing/2014/main" id="{89564BF5-2D22-4FB1-A121-6433BA31F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09" y="3069109"/>
            <a:ext cx="3196800" cy="2273280"/>
          </a:xfrm>
          <a:prstGeom prst="rect">
            <a:avLst/>
          </a:prstGeom>
          <a:noFill/>
          <a:effectLst>
            <a:outerShdw blurRad="50800" dist="50800" sx="1000" sy="1000" algn="ctr" rotWithShape="0">
              <a:schemeClr val="tx1"/>
            </a:outerShdw>
          </a:effectLst>
        </p:spPr>
      </p:pic>
      <p:pic>
        <p:nvPicPr>
          <p:cNvPr id="5" name="Picture 4">
            <a:extLst>
              <a:ext uri="{FF2B5EF4-FFF2-40B4-BE49-F238E27FC236}">
                <a16:creationId xmlns:a16="http://schemas.microsoft.com/office/drawing/2014/main" id="{F3691FE1-DC8A-41C2-98A9-727F786D2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600" y="3069109"/>
            <a:ext cx="3196800" cy="2273280"/>
          </a:xfrm>
          <a:prstGeom prst="rect">
            <a:avLst/>
          </a:prstGeom>
          <a:effectLst>
            <a:outerShdw blurRad="50800" dist="50800" dir="5400000" algn="ctr" rotWithShape="0">
              <a:schemeClr val="bg1"/>
            </a:outerShdw>
          </a:effectLst>
        </p:spPr>
      </p:pic>
      <p:pic>
        <p:nvPicPr>
          <p:cNvPr id="7" name="Picture 6">
            <a:extLst>
              <a:ext uri="{FF2B5EF4-FFF2-40B4-BE49-F238E27FC236}">
                <a16:creationId xmlns:a16="http://schemas.microsoft.com/office/drawing/2014/main" id="{282111CE-E31F-4D3A-9977-4F2E01AD25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3791" y="3047885"/>
            <a:ext cx="3196800" cy="2273280"/>
          </a:xfrm>
          <a:prstGeom prst="rect">
            <a:avLst/>
          </a:prstGeom>
          <a:effectLst>
            <a:outerShdw blurRad="50800" dist="50800" dir="5400000" algn="ctr" rotWithShape="0">
              <a:schemeClr val="bg1"/>
            </a:outerShdw>
          </a:effectLst>
        </p:spPr>
      </p:pic>
    </p:spTree>
    <p:extLst>
      <p:ext uri="{BB962C8B-B14F-4D97-AF65-F5344CB8AC3E}">
        <p14:creationId xmlns:p14="http://schemas.microsoft.com/office/powerpoint/2010/main" val="2565915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53D62-AACE-4849-8859-2D4DBD8BD911}"/>
              </a:ext>
            </a:extLst>
          </p:cNvPr>
          <p:cNvSpPr>
            <a:spLocks noGrp="1"/>
          </p:cNvSpPr>
          <p:nvPr>
            <p:ph type="title"/>
          </p:nvPr>
        </p:nvSpPr>
        <p:spPr>
          <a:xfrm>
            <a:off x="1607457" y="258839"/>
            <a:ext cx="9486900" cy="1371600"/>
          </a:xfrm>
        </p:spPr>
        <p:txBody>
          <a:bodyPr/>
          <a:lstStyle/>
          <a:p>
            <a:pPr algn="ctr"/>
            <a:r>
              <a:rPr lang="en-US" b="1" u="sng"/>
              <a:t>Testing</a:t>
            </a:r>
          </a:p>
        </p:txBody>
      </p:sp>
      <p:sp>
        <p:nvSpPr>
          <p:cNvPr id="3" name="Content Placeholder 2">
            <a:extLst>
              <a:ext uri="{FF2B5EF4-FFF2-40B4-BE49-F238E27FC236}">
                <a16:creationId xmlns:a16="http://schemas.microsoft.com/office/drawing/2014/main" id="{18AA2220-B908-44AA-A41C-0CA07A371F99}"/>
              </a:ext>
            </a:extLst>
          </p:cNvPr>
          <p:cNvSpPr>
            <a:spLocks noGrp="1"/>
          </p:cNvSpPr>
          <p:nvPr>
            <p:ph idx="1"/>
          </p:nvPr>
        </p:nvSpPr>
        <p:spPr>
          <a:xfrm>
            <a:off x="1123125" y="1630439"/>
            <a:ext cx="10455564" cy="4925026"/>
          </a:xfrm>
        </p:spPr>
        <p:txBody>
          <a:bodyPr vert="horz" lIns="91440" tIns="45720" rIns="91440" bIns="45720" rtlCol="0" anchor="t">
            <a:noAutofit/>
          </a:bodyPr>
          <a:lstStyle/>
          <a:p>
            <a:pPr marL="0" indent="0">
              <a:buNone/>
            </a:pPr>
            <a:r>
              <a:rPr lang="en-US" b="1" u="sng">
                <a:ea typeface="+mj-lt"/>
                <a:cs typeface="+mj-lt"/>
              </a:rPr>
              <a:t>White Box Testing:</a:t>
            </a:r>
            <a:r>
              <a:rPr lang="en-US" b="1">
                <a:ea typeface="+mj-lt"/>
                <a:cs typeface="+mj-lt"/>
              </a:rPr>
              <a:t> </a:t>
            </a:r>
            <a:endParaRPr lang="en-US"/>
          </a:p>
          <a:p>
            <a:r>
              <a:rPr lang="en-US">
                <a:ea typeface="+mj-lt"/>
                <a:cs typeface="+mj-lt"/>
              </a:rPr>
              <a:t>Here, close examination of the logical parts through the software are tested by cases that exercise species sets of conditions or loops. Logical parts of the software checked once.</a:t>
            </a:r>
          </a:p>
          <a:p>
            <a:pPr marL="0" indent="0">
              <a:buNone/>
            </a:pPr>
            <a:endParaRPr lang="en-US">
              <a:ea typeface="+mj-lt"/>
              <a:cs typeface="+mj-lt"/>
            </a:endParaRPr>
          </a:p>
          <a:p>
            <a:r>
              <a:rPr lang="en-US">
                <a:ea typeface="+mj-lt"/>
                <a:cs typeface="+mj-lt"/>
              </a:rPr>
              <a:t>The box testing tests all the independent part within a module a logical decision on their true and the false side are exercised, all loops and bounds within their operational bounds were exercised and internal data structure to ensure their validity were exercised once. </a:t>
            </a:r>
            <a:endParaRPr lang="en-US"/>
          </a:p>
          <a:p>
            <a:pPr marL="0" indent="0">
              <a:buNone/>
            </a:pPr>
            <a:endParaRPr lang="en-US" sz="1800">
              <a:ea typeface="+mj-lt"/>
              <a:cs typeface="+mj-lt"/>
            </a:endParaRPr>
          </a:p>
          <a:p>
            <a:pPr marL="0" indent="0">
              <a:buNone/>
            </a:pPr>
            <a:r>
              <a:rPr lang="en-US" sz="1800">
                <a:ea typeface="+mj-lt"/>
                <a:cs typeface="+mj-lt"/>
              </a:rPr>
              <a:t>  </a:t>
            </a:r>
            <a:endParaRPr lang="en-US" sz="1800"/>
          </a:p>
        </p:txBody>
      </p:sp>
    </p:spTree>
    <p:extLst>
      <p:ext uri="{BB962C8B-B14F-4D97-AF65-F5344CB8AC3E}">
        <p14:creationId xmlns:p14="http://schemas.microsoft.com/office/powerpoint/2010/main" val="383220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6537-CDE2-458E-ABBD-0841566F27E8}"/>
              </a:ext>
            </a:extLst>
          </p:cNvPr>
          <p:cNvSpPr>
            <a:spLocks noGrp="1"/>
          </p:cNvSpPr>
          <p:nvPr>
            <p:ph type="title"/>
          </p:nvPr>
        </p:nvSpPr>
        <p:spPr>
          <a:xfrm>
            <a:off x="1336146" y="327514"/>
            <a:ext cx="9905998" cy="1478570"/>
          </a:xfrm>
        </p:spPr>
        <p:txBody>
          <a:bodyPr/>
          <a:lstStyle/>
          <a:p>
            <a:pPr algn="ctr"/>
            <a:r>
              <a:rPr lang="en-US" b="1" u="sng"/>
              <a:t>Testing</a:t>
            </a:r>
            <a:endParaRPr lang="en-IN"/>
          </a:p>
        </p:txBody>
      </p:sp>
      <p:sp>
        <p:nvSpPr>
          <p:cNvPr id="3" name="Content Placeholder 2">
            <a:extLst>
              <a:ext uri="{FF2B5EF4-FFF2-40B4-BE49-F238E27FC236}">
                <a16:creationId xmlns:a16="http://schemas.microsoft.com/office/drawing/2014/main" id="{0DDCD5CD-2D0D-430C-A540-BC5DD03F2AEE}"/>
              </a:ext>
            </a:extLst>
          </p:cNvPr>
          <p:cNvSpPr>
            <a:spLocks noGrp="1"/>
          </p:cNvSpPr>
          <p:nvPr>
            <p:ph idx="1"/>
          </p:nvPr>
        </p:nvSpPr>
        <p:spPr>
          <a:xfrm>
            <a:off x="1336145" y="1510203"/>
            <a:ext cx="9905999" cy="4361208"/>
          </a:xfrm>
        </p:spPr>
        <p:txBody>
          <a:bodyPr>
            <a:normAutofit fontScale="92500" lnSpcReduction="10000"/>
          </a:bodyPr>
          <a:lstStyle/>
          <a:p>
            <a:pPr marL="0" indent="0">
              <a:buNone/>
            </a:pPr>
            <a:r>
              <a:rPr lang="en-US" sz="2600" b="1" u="sng">
                <a:ea typeface="+mj-lt"/>
                <a:cs typeface="+mj-lt"/>
              </a:rPr>
              <a:t>Black Box Testing:</a:t>
            </a:r>
            <a:r>
              <a:rPr lang="en-US" sz="2600" b="1">
                <a:ea typeface="+mj-lt"/>
                <a:cs typeface="+mj-lt"/>
              </a:rPr>
              <a:t> </a:t>
            </a:r>
          </a:p>
          <a:p>
            <a:pPr marL="0" indent="0">
              <a:buNone/>
            </a:pPr>
            <a:endParaRPr lang="en-US" sz="2600"/>
          </a:p>
          <a:p>
            <a:r>
              <a:rPr lang="en-US" sz="2600">
                <a:ea typeface="+mj-lt"/>
                <a:cs typeface="+mj-lt"/>
              </a:rPr>
              <a:t>This enables the software engineer to device sets of input techniques that fully exercise all functional requirements for a program.</a:t>
            </a:r>
          </a:p>
          <a:p>
            <a:pPr marL="0" indent="0">
              <a:buNone/>
            </a:pPr>
            <a:endParaRPr lang="en-US" sz="2600">
              <a:ea typeface="+mj-lt"/>
              <a:cs typeface="+mj-lt"/>
            </a:endParaRPr>
          </a:p>
          <a:p>
            <a:r>
              <a:rPr lang="en-US" sz="2600">
                <a:ea typeface="+mj-lt"/>
                <a:cs typeface="+mj-lt"/>
              </a:rPr>
              <a:t> Black box testing tests the input, the output and the external data. It checks whether the input data is correct and whether we are getting the desired output. </a:t>
            </a:r>
            <a:r>
              <a:rPr lang="en-US" sz="2400">
                <a:ea typeface="+mj-lt"/>
                <a:cs typeface="+mj-lt"/>
              </a:rPr>
              <a:t>  </a:t>
            </a:r>
            <a:endParaRPr lang="en-US" sz="2400"/>
          </a:p>
          <a:p>
            <a:pPr marL="0" indent="0">
              <a:buNone/>
            </a:pPr>
            <a:r>
              <a:rPr lang="en-US" sz="2400">
                <a:ea typeface="+mj-lt"/>
                <a:cs typeface="+mj-lt"/>
              </a:rPr>
              <a:t>  </a:t>
            </a:r>
            <a:endParaRPr lang="en-US" sz="2400"/>
          </a:p>
          <a:p>
            <a:endParaRPr lang="en-IN"/>
          </a:p>
        </p:txBody>
      </p:sp>
    </p:spTree>
    <p:extLst>
      <p:ext uri="{BB962C8B-B14F-4D97-AF65-F5344CB8AC3E}">
        <p14:creationId xmlns:p14="http://schemas.microsoft.com/office/powerpoint/2010/main" val="2812863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87E3D4-6D97-47F5-9097-3E3B1B230DAA}"/>
              </a:ext>
            </a:extLst>
          </p:cNvPr>
          <p:cNvSpPr>
            <a:spLocks noGrp="1"/>
          </p:cNvSpPr>
          <p:nvPr>
            <p:ph idx="1"/>
          </p:nvPr>
        </p:nvSpPr>
        <p:spPr>
          <a:xfrm>
            <a:off x="1371599" y="730104"/>
            <a:ext cx="9486901" cy="5442097"/>
          </a:xfrm>
        </p:spPr>
        <p:txBody>
          <a:bodyPr vert="horz" lIns="91440" tIns="45720" rIns="91440" bIns="45720" rtlCol="0" anchor="t">
            <a:normAutofit fontScale="92500" lnSpcReduction="10000"/>
          </a:bodyPr>
          <a:lstStyle/>
          <a:p>
            <a:pPr marL="0" indent="0">
              <a:buNone/>
            </a:pPr>
            <a:endParaRPr lang="en-US"/>
          </a:p>
          <a:p>
            <a:pPr marL="0" indent="0">
              <a:buNone/>
            </a:pPr>
            <a:r>
              <a:rPr lang="en-US"/>
              <a:t>3.</a:t>
            </a:r>
            <a:r>
              <a:rPr lang="en-US" b="1"/>
              <a:t> </a:t>
            </a:r>
            <a:r>
              <a:rPr lang="en-US" b="1" u="sng"/>
              <a:t>Validation Testing:</a:t>
            </a:r>
            <a:r>
              <a:rPr lang="en-US" b="1"/>
              <a:t> </a:t>
            </a:r>
            <a:endParaRPr lang="en-US">
              <a:ea typeface="+mj-lt"/>
              <a:cs typeface="+mj-lt"/>
            </a:endParaRPr>
          </a:p>
          <a:p>
            <a:r>
              <a:rPr lang="en-US">
                <a:ea typeface="+mn-lt"/>
                <a:cs typeface="+mn-lt"/>
              </a:rPr>
              <a:t>The process of evaluating software during the development process or at the end of the development process to determine whether it satisfies specified functional and performance requirements.</a:t>
            </a:r>
          </a:p>
          <a:p>
            <a:pPr marL="0" indent="0">
              <a:buNone/>
            </a:pPr>
            <a:endParaRPr lang="en-US"/>
          </a:p>
          <a:p>
            <a:pPr marL="0" indent="0">
              <a:buNone/>
            </a:pPr>
            <a:r>
              <a:rPr lang="en-US"/>
              <a:t>4. </a:t>
            </a:r>
            <a:r>
              <a:rPr lang="en-US" b="1" u="sng"/>
              <a:t>Unit Testing:</a:t>
            </a:r>
            <a:r>
              <a:rPr lang="en-US"/>
              <a:t> </a:t>
            </a:r>
          </a:p>
          <a:p>
            <a:r>
              <a:rPr lang="en-US" b="1">
                <a:ea typeface="+mn-lt"/>
                <a:cs typeface="+mn-lt"/>
              </a:rPr>
              <a:t>Unit Testing</a:t>
            </a:r>
            <a:r>
              <a:rPr lang="en-US">
                <a:ea typeface="+mn-lt"/>
                <a:cs typeface="+mn-lt"/>
              </a:rPr>
              <a:t> is a software testing technique by means of which individual units of software are tested to determine whether they are suitable for use or not.  It is correlated with functional correctness of the independent modules.</a:t>
            </a:r>
          </a:p>
          <a:p>
            <a:r>
              <a:rPr lang="en-US">
                <a:ea typeface="+mn-lt"/>
                <a:cs typeface="+mn-lt"/>
              </a:rPr>
              <a:t>Unit Testing of software product is carried out during the development phase of a software application.</a:t>
            </a:r>
            <a:endParaRPr lang="en-US"/>
          </a:p>
          <a:p>
            <a:endParaRPr lang="en-US"/>
          </a:p>
        </p:txBody>
      </p:sp>
    </p:spTree>
    <p:extLst>
      <p:ext uri="{BB962C8B-B14F-4D97-AF65-F5344CB8AC3E}">
        <p14:creationId xmlns:p14="http://schemas.microsoft.com/office/powerpoint/2010/main" val="1549340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8B7D1E-925B-40C9-915B-5CA2799B7D92}"/>
              </a:ext>
            </a:extLst>
          </p:cNvPr>
          <p:cNvSpPr>
            <a:spLocks noGrp="1"/>
          </p:cNvSpPr>
          <p:nvPr>
            <p:ph idx="1"/>
          </p:nvPr>
        </p:nvSpPr>
        <p:spPr>
          <a:xfrm>
            <a:off x="1515533" y="532951"/>
            <a:ext cx="9486901" cy="5224383"/>
          </a:xfrm>
        </p:spPr>
        <p:txBody>
          <a:bodyPr vert="horz" lIns="91440" tIns="45720" rIns="91440" bIns="45720" rtlCol="0" anchor="t">
            <a:normAutofit/>
          </a:bodyPr>
          <a:lstStyle/>
          <a:p>
            <a:pPr marL="0" indent="0">
              <a:buNone/>
            </a:pPr>
            <a:r>
              <a:rPr lang="en-US">
                <a:ea typeface="+mj-lt"/>
                <a:cs typeface="+mj-lt"/>
              </a:rPr>
              <a:t>5.</a:t>
            </a:r>
            <a:r>
              <a:rPr lang="en-US" b="1" u="sng">
                <a:ea typeface="+mj-lt"/>
                <a:cs typeface="+mj-lt"/>
              </a:rPr>
              <a:t>System Testing:</a:t>
            </a:r>
            <a:r>
              <a:rPr lang="en-US">
                <a:ea typeface="+mj-lt"/>
                <a:cs typeface="+mj-lt"/>
              </a:rPr>
              <a:t> </a:t>
            </a:r>
          </a:p>
          <a:p>
            <a:r>
              <a:rPr lang="en-US">
                <a:ea typeface="+mj-lt"/>
                <a:cs typeface="+mj-lt"/>
              </a:rPr>
              <a:t>It is executing programs to check logical changes made in it with the intention of finding errors.</a:t>
            </a:r>
          </a:p>
          <a:p>
            <a:r>
              <a:rPr lang="en-US">
                <a:ea typeface="+mj-lt"/>
                <a:cs typeface="+mj-lt"/>
              </a:rPr>
              <a:t> A system is tested for online response, volume of transactions, recovery from failure etc. Testing is done to ensure that system satisfies all the user requirements. </a:t>
            </a:r>
            <a:endParaRPr lang="en-US"/>
          </a:p>
          <a:p>
            <a:r>
              <a:rPr lang="en-US">
                <a:ea typeface="+mj-lt"/>
                <a:cs typeface="+mj-lt"/>
              </a:rPr>
              <a:t>It tests the design and behavior of the system as well as the expectations of the customer.</a:t>
            </a:r>
          </a:p>
          <a:p>
            <a:r>
              <a:rPr lang="en-US"/>
              <a:t>The types are:- Performance testing, Load testing, Stress testing, Scalability testing.</a:t>
            </a:r>
          </a:p>
          <a:p>
            <a:endParaRPr lang="en-US"/>
          </a:p>
        </p:txBody>
      </p:sp>
    </p:spTree>
    <p:extLst>
      <p:ext uri="{BB962C8B-B14F-4D97-AF65-F5344CB8AC3E}">
        <p14:creationId xmlns:p14="http://schemas.microsoft.com/office/powerpoint/2010/main" val="2408124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8D107F-3591-4227-AF96-989619CE0BA0}"/>
              </a:ext>
            </a:extLst>
          </p:cNvPr>
          <p:cNvSpPr>
            <a:spLocks noGrp="1"/>
          </p:cNvSpPr>
          <p:nvPr>
            <p:ph idx="1"/>
          </p:nvPr>
        </p:nvSpPr>
        <p:spPr>
          <a:xfrm>
            <a:off x="1241346" y="1549946"/>
            <a:ext cx="9905999" cy="3541714"/>
          </a:xfrm>
        </p:spPr>
        <p:txBody>
          <a:bodyPr vert="horz" lIns="91440" tIns="45720" rIns="91440" bIns="45720" rtlCol="0" anchor="t">
            <a:normAutofit/>
          </a:bodyPr>
          <a:lstStyle/>
          <a:p>
            <a:pPr marL="0" indent="0">
              <a:buNone/>
            </a:pPr>
            <a:r>
              <a:rPr lang="en-US">
                <a:ea typeface="+mn-lt"/>
                <a:cs typeface="+mn-lt"/>
              </a:rPr>
              <a:t>6.</a:t>
            </a:r>
            <a:r>
              <a:rPr lang="en-US" b="1" u="sng">
                <a:ea typeface="+mn-lt"/>
                <a:cs typeface="+mn-lt"/>
              </a:rPr>
              <a:t>Integration Testing:</a:t>
            </a:r>
            <a:r>
              <a:rPr lang="en-US">
                <a:ea typeface="+mn-lt"/>
                <a:cs typeface="+mn-lt"/>
              </a:rPr>
              <a:t> </a:t>
            </a:r>
            <a:endParaRPr lang="en-US"/>
          </a:p>
          <a:p>
            <a:r>
              <a:rPr lang="en-US">
                <a:ea typeface="+mn-lt"/>
                <a:cs typeface="+mn-lt"/>
              </a:rPr>
              <a:t>It is the process of testing the interface between two software units and focuses on determining the correctness of the interface.</a:t>
            </a:r>
          </a:p>
          <a:p>
            <a:pPr marL="342900" indent="-342900"/>
            <a:r>
              <a:rPr lang="en-US">
                <a:ea typeface="+mn-lt"/>
                <a:cs typeface="+mn-lt"/>
              </a:rPr>
              <a:t>Integration testing aims at constructing the program structure while at the same time constructing tests to uncover errors associated with interfacing the modules. </a:t>
            </a:r>
          </a:p>
          <a:p>
            <a:pPr marL="342900" indent="-342900"/>
            <a:r>
              <a:rPr lang="en-US">
                <a:ea typeface="+mn-lt"/>
                <a:cs typeface="+mn-lt"/>
              </a:rPr>
              <a:t>modules are integrated by using the top-down approach. </a:t>
            </a:r>
            <a:endParaRPr lang="en-US"/>
          </a:p>
        </p:txBody>
      </p:sp>
    </p:spTree>
    <p:extLst>
      <p:ext uri="{BB962C8B-B14F-4D97-AF65-F5344CB8AC3E}">
        <p14:creationId xmlns:p14="http://schemas.microsoft.com/office/powerpoint/2010/main" val="466013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225DB-1C0B-4480-89D7-EA56C0EA46E8}"/>
              </a:ext>
            </a:extLst>
          </p:cNvPr>
          <p:cNvSpPr>
            <a:spLocks noGrp="1"/>
          </p:cNvSpPr>
          <p:nvPr>
            <p:ph type="title"/>
          </p:nvPr>
        </p:nvSpPr>
        <p:spPr>
          <a:xfrm>
            <a:off x="1383023" y="237518"/>
            <a:ext cx="9905998" cy="1478570"/>
          </a:xfrm>
        </p:spPr>
        <p:txBody>
          <a:bodyPr>
            <a:normAutofit/>
          </a:bodyPr>
          <a:lstStyle/>
          <a:p>
            <a:r>
              <a:rPr lang="en-US" sz="5400"/>
              <a:t>FUTURE SCOPE</a:t>
            </a:r>
          </a:p>
        </p:txBody>
      </p:sp>
      <p:sp>
        <p:nvSpPr>
          <p:cNvPr id="3" name="Content Placeholder 2">
            <a:extLst>
              <a:ext uri="{FF2B5EF4-FFF2-40B4-BE49-F238E27FC236}">
                <a16:creationId xmlns:a16="http://schemas.microsoft.com/office/drawing/2014/main" id="{36C00C00-F257-4BE2-917B-6B0A488EB5E8}"/>
              </a:ext>
            </a:extLst>
          </p:cNvPr>
          <p:cNvSpPr>
            <a:spLocks noGrp="1"/>
          </p:cNvSpPr>
          <p:nvPr>
            <p:ph idx="1"/>
          </p:nvPr>
        </p:nvSpPr>
        <p:spPr>
          <a:xfrm>
            <a:off x="902979" y="1716088"/>
            <a:ext cx="10677291" cy="3997055"/>
          </a:xfrm>
        </p:spPr>
        <p:txBody>
          <a:bodyPr vert="horz" lIns="91440" tIns="45720" rIns="91440" bIns="45720" rtlCol="0" anchor="t">
            <a:noAutofit/>
          </a:bodyPr>
          <a:lstStyle/>
          <a:p>
            <a:pPr marL="0" indent="0">
              <a:buNone/>
            </a:pPr>
            <a:r>
              <a:rPr lang="en-US">
                <a:ea typeface="+mj-lt"/>
                <a:cs typeface="+mj-lt"/>
              </a:rPr>
              <a:t>The following section describes the work that will be implemented with future releases of the software.</a:t>
            </a:r>
            <a:endParaRPr lang="en-US"/>
          </a:p>
          <a:p>
            <a:pPr marL="0" indent="0">
              <a:buNone/>
            </a:pPr>
            <a:r>
              <a:rPr lang="en-US">
                <a:ea typeface="+mj-lt"/>
                <a:cs typeface="+mj-lt"/>
              </a:rPr>
              <a:t>• Enhance User Interface by adding more user interactive features. Provide Deals and promotional offer details to home page. Provide Recipes of the Week/Day to Home Page.</a:t>
            </a:r>
            <a:endParaRPr lang="en-US"/>
          </a:p>
          <a:p>
            <a:pPr marL="0" indent="0">
              <a:buNone/>
            </a:pPr>
            <a:r>
              <a:rPr lang="en-US">
                <a:ea typeface="+mj-lt"/>
                <a:cs typeface="+mj-lt"/>
              </a:rPr>
              <a:t>• Allow to process an order as a Guest.</a:t>
            </a:r>
            <a:endParaRPr lang="en-US"/>
          </a:p>
          <a:p>
            <a:pPr marL="0" indent="0">
              <a:buNone/>
            </a:pPr>
            <a:r>
              <a:rPr lang="en-US">
                <a:ea typeface="+mj-lt"/>
                <a:cs typeface="+mj-lt"/>
              </a:rPr>
              <a:t>• Delivery Options: Add delivery option.</a:t>
            </a:r>
            <a:endParaRPr lang="en-US"/>
          </a:p>
          <a:p>
            <a:pPr marL="0" indent="0">
              <a:buNone/>
            </a:pPr>
            <a:r>
              <a:rPr lang="en-US">
                <a:ea typeface="+mj-lt"/>
                <a:cs typeface="+mj-lt"/>
              </a:rPr>
              <a:t>• Order Process Estimate: Provide customer a visual graphical order status bar.</a:t>
            </a:r>
            <a:endParaRPr lang="en-US"/>
          </a:p>
          <a:p>
            <a:pPr marL="0" indent="0">
              <a:buNone/>
            </a:pPr>
            <a:endParaRPr lang="en-US"/>
          </a:p>
          <a:p>
            <a:endParaRPr lang="en-US"/>
          </a:p>
        </p:txBody>
      </p:sp>
    </p:spTree>
    <p:extLst>
      <p:ext uri="{BB962C8B-B14F-4D97-AF65-F5344CB8AC3E}">
        <p14:creationId xmlns:p14="http://schemas.microsoft.com/office/powerpoint/2010/main" val="3376265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225DB-1C0B-4480-89D7-EA56C0EA46E8}"/>
              </a:ext>
            </a:extLst>
          </p:cNvPr>
          <p:cNvSpPr>
            <a:spLocks noGrp="1"/>
          </p:cNvSpPr>
          <p:nvPr>
            <p:ph type="title"/>
          </p:nvPr>
        </p:nvSpPr>
        <p:spPr/>
        <p:txBody>
          <a:bodyPr>
            <a:normAutofit/>
          </a:bodyPr>
          <a:lstStyle/>
          <a:p>
            <a:r>
              <a:rPr lang="en-US"/>
              <a:t>FUTURE SCOPE</a:t>
            </a:r>
          </a:p>
        </p:txBody>
      </p:sp>
      <p:sp>
        <p:nvSpPr>
          <p:cNvPr id="3" name="Content Placeholder 2">
            <a:extLst>
              <a:ext uri="{FF2B5EF4-FFF2-40B4-BE49-F238E27FC236}">
                <a16:creationId xmlns:a16="http://schemas.microsoft.com/office/drawing/2014/main" id="{36C00C00-F257-4BE2-917B-6B0A488EB5E8}"/>
              </a:ext>
            </a:extLst>
          </p:cNvPr>
          <p:cNvSpPr>
            <a:spLocks noGrp="1"/>
          </p:cNvSpPr>
          <p:nvPr>
            <p:ph idx="1"/>
          </p:nvPr>
        </p:nvSpPr>
        <p:spPr>
          <a:xfrm>
            <a:off x="1141413" y="2097088"/>
            <a:ext cx="9905999" cy="3541714"/>
          </a:xfrm>
        </p:spPr>
        <p:txBody>
          <a:bodyPr vert="horz" lIns="91440" tIns="45720" rIns="91440" bIns="45720" rtlCol="0" anchor="t">
            <a:noAutofit/>
          </a:bodyPr>
          <a:lstStyle/>
          <a:p>
            <a:pPr marL="457200" indent="-457200"/>
            <a:endParaRPr lang="en-US" sz="2800">
              <a:ea typeface="+mj-lt"/>
              <a:cs typeface="+mj-lt"/>
            </a:endParaRPr>
          </a:p>
          <a:p>
            <a:pPr marL="457200" indent="-457200"/>
            <a:r>
              <a:rPr lang="en-US" sz="2800">
                <a:ea typeface="+mj-lt"/>
                <a:cs typeface="+mj-lt"/>
              </a:rPr>
              <a:t>Order Status: Show only Active orders to Restaurant Employees.</a:t>
            </a:r>
            <a:endParaRPr lang="en-US" sz="2800"/>
          </a:p>
          <a:p>
            <a:pPr marL="457200" indent="-457200"/>
            <a:r>
              <a:rPr lang="en-US" sz="2800">
                <a:ea typeface="+mj-lt"/>
                <a:cs typeface="+mj-lt"/>
              </a:rPr>
              <a:t> Order Ready notification: Send an Order Ready notification to the customer.</a:t>
            </a:r>
            <a:endParaRPr lang="en-US" sz="2800"/>
          </a:p>
          <a:p>
            <a:pPr marL="457200" indent="-457200"/>
            <a:r>
              <a:rPr lang="en-US" sz="2800">
                <a:ea typeface="+mj-lt"/>
                <a:cs typeface="+mj-lt"/>
              </a:rPr>
              <a:t>Integrate with In store touch screen devices like iPad.</a:t>
            </a:r>
            <a:endParaRPr lang="en-US" sz="2800"/>
          </a:p>
          <a:p>
            <a:endParaRPr lang="en-US"/>
          </a:p>
        </p:txBody>
      </p:sp>
    </p:spTree>
    <p:extLst>
      <p:ext uri="{BB962C8B-B14F-4D97-AF65-F5344CB8AC3E}">
        <p14:creationId xmlns:p14="http://schemas.microsoft.com/office/powerpoint/2010/main" val="3158615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13B8C-C40A-491C-B56C-A6EDCE86B185}"/>
              </a:ext>
            </a:extLst>
          </p:cNvPr>
          <p:cNvSpPr>
            <a:spLocks noGrp="1"/>
          </p:cNvSpPr>
          <p:nvPr>
            <p:ph type="title"/>
          </p:nvPr>
        </p:nvSpPr>
        <p:spPr/>
        <p:txBody>
          <a:bodyPr/>
          <a:lstStyle/>
          <a:p>
            <a:r>
              <a:rPr lang="en-IN"/>
              <a:t>Topics that we have studied</a:t>
            </a:r>
          </a:p>
        </p:txBody>
      </p:sp>
      <p:sp>
        <p:nvSpPr>
          <p:cNvPr id="3" name="Content Placeholder 2">
            <a:extLst>
              <a:ext uri="{FF2B5EF4-FFF2-40B4-BE49-F238E27FC236}">
                <a16:creationId xmlns:a16="http://schemas.microsoft.com/office/drawing/2014/main" id="{72DEDC96-F396-4E8F-9753-044F576BDCB9}"/>
              </a:ext>
            </a:extLst>
          </p:cNvPr>
          <p:cNvSpPr>
            <a:spLocks noGrp="1"/>
          </p:cNvSpPr>
          <p:nvPr>
            <p:ph idx="1"/>
          </p:nvPr>
        </p:nvSpPr>
        <p:spPr/>
        <p:txBody>
          <a:bodyPr vert="horz" lIns="91440" tIns="45720" rIns="91440" bIns="45720" rtlCol="0" anchor="t">
            <a:normAutofit fontScale="92500" lnSpcReduction="10000"/>
          </a:bodyPr>
          <a:lstStyle/>
          <a:p>
            <a:r>
              <a:rPr lang="en-IN"/>
              <a:t>SRS</a:t>
            </a:r>
          </a:p>
          <a:p>
            <a:r>
              <a:rPr lang="en-IN"/>
              <a:t>DFD</a:t>
            </a:r>
          </a:p>
          <a:p>
            <a:r>
              <a:rPr lang="en-IN"/>
              <a:t>Class diagrams</a:t>
            </a:r>
          </a:p>
          <a:p>
            <a:r>
              <a:rPr lang="en-IN"/>
              <a:t>Use case diagrams</a:t>
            </a:r>
          </a:p>
          <a:p>
            <a:r>
              <a:rPr lang="en-IN"/>
              <a:t>State chart Diagram</a:t>
            </a:r>
          </a:p>
          <a:p>
            <a:r>
              <a:rPr lang="en-IN"/>
              <a:t>Project testing</a:t>
            </a:r>
          </a:p>
          <a:p>
            <a:r>
              <a:rPr lang="en-IN"/>
              <a:t>Future Scope</a:t>
            </a:r>
          </a:p>
          <a:p>
            <a:endParaRPr lang="en-IN"/>
          </a:p>
        </p:txBody>
      </p:sp>
    </p:spTree>
    <p:extLst>
      <p:ext uri="{BB962C8B-B14F-4D97-AF65-F5344CB8AC3E}">
        <p14:creationId xmlns:p14="http://schemas.microsoft.com/office/powerpoint/2010/main" val="2393383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B2023-F70F-495E-8F7F-2EEA69BFC060}"/>
              </a:ext>
            </a:extLst>
          </p:cNvPr>
          <p:cNvSpPr>
            <a:spLocks noGrp="1"/>
          </p:cNvSpPr>
          <p:nvPr>
            <p:ph type="title"/>
          </p:nvPr>
        </p:nvSpPr>
        <p:spPr/>
        <p:txBody>
          <a:bodyPr/>
          <a:lstStyle/>
          <a:p>
            <a:r>
              <a:rPr lang="en-US"/>
              <a:t>CONCLUSION</a:t>
            </a:r>
          </a:p>
        </p:txBody>
      </p:sp>
      <p:sp>
        <p:nvSpPr>
          <p:cNvPr id="3" name="Text Placeholder 2">
            <a:extLst>
              <a:ext uri="{FF2B5EF4-FFF2-40B4-BE49-F238E27FC236}">
                <a16:creationId xmlns:a16="http://schemas.microsoft.com/office/drawing/2014/main" id="{4C61B4A9-27F2-4584-AEE1-4923F800C9BF}"/>
              </a:ext>
            </a:extLst>
          </p:cNvPr>
          <p:cNvSpPr>
            <a:spLocks noGrp="1"/>
          </p:cNvSpPr>
          <p:nvPr>
            <p:ph idx="1"/>
          </p:nvPr>
        </p:nvSpPr>
        <p:spPr/>
        <p:txBody>
          <a:bodyPr vert="horz" lIns="91440" tIns="45720" rIns="91440" bIns="45720" rtlCol="0" anchor="t">
            <a:normAutofit/>
          </a:bodyPr>
          <a:lstStyle/>
          <a:p>
            <a:r>
              <a:rPr lang="en-US"/>
              <a:t>Our project satisfies the idea of imparting the knowledge of engineering approach to software development and project management. The concepts like software building techniques, importance of software quality &amp; reliability, software testing, importance of analysis, design and construction. </a:t>
            </a:r>
          </a:p>
          <a:p>
            <a:r>
              <a:rPr lang="en-US"/>
              <a:t>Our project "Online pizza system" can lead to error free, secure, reliable and fast management system</a:t>
            </a:r>
          </a:p>
        </p:txBody>
      </p:sp>
    </p:spTree>
    <p:extLst>
      <p:ext uri="{BB962C8B-B14F-4D97-AF65-F5344CB8AC3E}">
        <p14:creationId xmlns:p14="http://schemas.microsoft.com/office/powerpoint/2010/main" val="3437045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14B69-DADD-47C1-9843-43FAB1167787}"/>
              </a:ext>
            </a:extLst>
          </p:cNvPr>
          <p:cNvSpPr>
            <a:spLocks noGrp="1"/>
          </p:cNvSpPr>
          <p:nvPr>
            <p:ph type="title"/>
          </p:nvPr>
        </p:nvSpPr>
        <p:spPr/>
        <p:txBody>
          <a:bodyPr/>
          <a:lstStyle/>
          <a:p>
            <a:r>
              <a:rPr lang="en-US"/>
              <a:t>DESCRIPTION</a:t>
            </a:r>
          </a:p>
        </p:txBody>
      </p:sp>
      <p:sp>
        <p:nvSpPr>
          <p:cNvPr id="3" name="Content Placeholder 2">
            <a:extLst>
              <a:ext uri="{FF2B5EF4-FFF2-40B4-BE49-F238E27FC236}">
                <a16:creationId xmlns:a16="http://schemas.microsoft.com/office/drawing/2014/main" id="{96B11E26-99E9-4296-A5AC-E004757D463E}"/>
              </a:ext>
            </a:extLst>
          </p:cNvPr>
          <p:cNvSpPr>
            <a:spLocks noGrp="1"/>
          </p:cNvSpPr>
          <p:nvPr>
            <p:ph idx="1"/>
          </p:nvPr>
        </p:nvSpPr>
        <p:spPr/>
        <p:txBody>
          <a:bodyPr vert="horz" lIns="91440" tIns="45720" rIns="91440" bIns="45720" rtlCol="0" anchor="t">
            <a:normAutofit/>
          </a:bodyPr>
          <a:lstStyle/>
          <a:p>
            <a:r>
              <a:rPr lang="en-US" sz="2800"/>
              <a:t>The main objective of our project is to manage the details of food item, customer, order, confirm order and payment. This system has been developed to override the problems prevailing in the practicing manual system and carry out operations in a smooth and effective manner.</a:t>
            </a:r>
          </a:p>
        </p:txBody>
      </p:sp>
    </p:spTree>
    <p:extLst>
      <p:ext uri="{BB962C8B-B14F-4D97-AF65-F5344CB8AC3E}">
        <p14:creationId xmlns:p14="http://schemas.microsoft.com/office/powerpoint/2010/main" val="2477562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35AC-F751-4E44-805A-9DFF51EA8A62}"/>
              </a:ext>
            </a:extLst>
          </p:cNvPr>
          <p:cNvSpPr>
            <a:spLocks noGrp="1"/>
          </p:cNvSpPr>
          <p:nvPr>
            <p:ph type="title"/>
          </p:nvPr>
        </p:nvSpPr>
        <p:spPr/>
        <p:txBody>
          <a:bodyPr/>
          <a:lstStyle/>
          <a:p>
            <a:r>
              <a:rPr lang="en-US"/>
              <a:t>DESCRIPTION</a:t>
            </a:r>
          </a:p>
        </p:txBody>
      </p:sp>
      <p:sp>
        <p:nvSpPr>
          <p:cNvPr id="3" name="Content Placeholder 2">
            <a:extLst>
              <a:ext uri="{FF2B5EF4-FFF2-40B4-BE49-F238E27FC236}">
                <a16:creationId xmlns:a16="http://schemas.microsoft.com/office/drawing/2014/main" id="{A17E9107-0FC0-4643-845A-BFFAD71FF45C}"/>
              </a:ext>
            </a:extLst>
          </p:cNvPr>
          <p:cNvSpPr>
            <a:spLocks noGrp="1"/>
          </p:cNvSpPr>
          <p:nvPr>
            <p:ph idx="1"/>
          </p:nvPr>
        </p:nvSpPr>
        <p:spPr/>
        <p:txBody>
          <a:bodyPr vert="horz" lIns="91440" tIns="45720" rIns="91440" bIns="45720" rtlCol="0" anchor="t">
            <a:normAutofit/>
          </a:bodyPr>
          <a:lstStyle/>
          <a:p>
            <a:r>
              <a:rPr lang="en-US" sz="2800">
                <a:ea typeface="+mn-lt"/>
                <a:cs typeface="+mn-lt"/>
              </a:rPr>
              <a:t>The aim is to automate its existing manual system by the help of computerized equipment and full-fledged computer software, fulfilling the requirements, so that their valuable data can be stored for a longer period with easy accessing and manipulation of the same. Basically our project describes how to manage for good performance and better services for the customers.</a:t>
            </a:r>
          </a:p>
          <a:p>
            <a:endParaRPr lang="en-US"/>
          </a:p>
        </p:txBody>
      </p:sp>
    </p:spTree>
    <p:extLst>
      <p:ext uri="{BB962C8B-B14F-4D97-AF65-F5344CB8AC3E}">
        <p14:creationId xmlns:p14="http://schemas.microsoft.com/office/powerpoint/2010/main" val="2109646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B63E19-37DF-4BC9-8B29-A9EEF5C4D5E1}"/>
              </a:ext>
            </a:extLst>
          </p:cNvPr>
          <p:cNvSpPr>
            <a:spLocks noGrp="1"/>
          </p:cNvSpPr>
          <p:nvPr>
            <p:ph type="title"/>
          </p:nvPr>
        </p:nvSpPr>
        <p:spPr>
          <a:xfrm>
            <a:off x="1169987" y="173513"/>
            <a:ext cx="8326438" cy="1102756"/>
          </a:xfrm>
        </p:spPr>
        <p:txBody>
          <a:bodyPr/>
          <a:lstStyle/>
          <a:p>
            <a:pPr algn="ctr"/>
            <a:r>
              <a:rPr lang="en-IN" b="1" u="sng"/>
              <a:t>DFD</a:t>
            </a:r>
          </a:p>
        </p:txBody>
      </p:sp>
      <p:pic>
        <p:nvPicPr>
          <p:cNvPr id="3" name="Picture 2">
            <a:extLst>
              <a:ext uri="{FF2B5EF4-FFF2-40B4-BE49-F238E27FC236}">
                <a16:creationId xmlns:a16="http://schemas.microsoft.com/office/drawing/2014/main" id="{62662DED-D5C8-4137-A4C3-E906A8761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1349" y="2693513"/>
            <a:ext cx="4313316" cy="3364387"/>
          </a:xfrm>
          <a:prstGeom prst="rect">
            <a:avLst/>
          </a:prstGeom>
        </p:spPr>
      </p:pic>
      <p:pic>
        <p:nvPicPr>
          <p:cNvPr id="9" name="Picture 8">
            <a:extLst>
              <a:ext uri="{FF2B5EF4-FFF2-40B4-BE49-F238E27FC236}">
                <a16:creationId xmlns:a16="http://schemas.microsoft.com/office/drawing/2014/main" id="{6443FF74-0B92-4FC9-B404-999DA0582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99" y="2438401"/>
            <a:ext cx="4951411" cy="4052792"/>
          </a:xfrm>
          <a:prstGeom prst="rect">
            <a:avLst/>
          </a:prstGeom>
        </p:spPr>
      </p:pic>
      <p:sp>
        <p:nvSpPr>
          <p:cNvPr id="10" name="TextBox 9">
            <a:extLst>
              <a:ext uri="{FF2B5EF4-FFF2-40B4-BE49-F238E27FC236}">
                <a16:creationId xmlns:a16="http://schemas.microsoft.com/office/drawing/2014/main" id="{003089CA-2293-44CC-8448-6CA7DC24A507}"/>
              </a:ext>
            </a:extLst>
          </p:cNvPr>
          <p:cNvSpPr txBox="1"/>
          <p:nvPr/>
        </p:nvSpPr>
        <p:spPr>
          <a:xfrm>
            <a:off x="1495425" y="1885950"/>
            <a:ext cx="3095625" cy="369332"/>
          </a:xfrm>
          <a:prstGeom prst="rect">
            <a:avLst/>
          </a:prstGeom>
          <a:noFill/>
        </p:spPr>
        <p:txBody>
          <a:bodyPr wrap="square" rtlCol="0">
            <a:spAutoFit/>
          </a:bodyPr>
          <a:lstStyle/>
          <a:p>
            <a:r>
              <a:rPr lang="en-IN"/>
              <a:t>1.Level 0</a:t>
            </a:r>
          </a:p>
        </p:txBody>
      </p:sp>
      <p:sp>
        <p:nvSpPr>
          <p:cNvPr id="11" name="TextBox 10">
            <a:extLst>
              <a:ext uri="{FF2B5EF4-FFF2-40B4-BE49-F238E27FC236}">
                <a16:creationId xmlns:a16="http://schemas.microsoft.com/office/drawing/2014/main" id="{8A7B5C67-BBF8-45A1-A492-5602FC27BEA7}"/>
              </a:ext>
            </a:extLst>
          </p:cNvPr>
          <p:cNvSpPr txBox="1"/>
          <p:nvPr/>
        </p:nvSpPr>
        <p:spPr>
          <a:xfrm>
            <a:off x="6296024" y="1714500"/>
            <a:ext cx="2657476" cy="369332"/>
          </a:xfrm>
          <a:prstGeom prst="rect">
            <a:avLst/>
          </a:prstGeom>
          <a:noFill/>
        </p:spPr>
        <p:txBody>
          <a:bodyPr wrap="square" rtlCol="0">
            <a:spAutoFit/>
          </a:bodyPr>
          <a:lstStyle/>
          <a:p>
            <a:r>
              <a:rPr lang="en-IN"/>
              <a:t>2.Level 1</a:t>
            </a:r>
          </a:p>
        </p:txBody>
      </p:sp>
    </p:spTree>
    <p:extLst>
      <p:ext uri="{BB962C8B-B14F-4D97-AF65-F5344CB8AC3E}">
        <p14:creationId xmlns:p14="http://schemas.microsoft.com/office/powerpoint/2010/main" val="3166876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8C7B20-4418-46D1-8DCE-5CD3E92D9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680" y="1273392"/>
            <a:ext cx="10560640" cy="4311215"/>
          </a:xfrm>
          <a:prstGeom prst="rect">
            <a:avLst/>
          </a:prstGeom>
        </p:spPr>
      </p:pic>
      <p:sp>
        <p:nvSpPr>
          <p:cNvPr id="5" name="TextBox 4">
            <a:extLst>
              <a:ext uri="{FF2B5EF4-FFF2-40B4-BE49-F238E27FC236}">
                <a16:creationId xmlns:a16="http://schemas.microsoft.com/office/drawing/2014/main" id="{A677FFB2-DA00-4FE4-86AB-87EA47A3F72B}"/>
              </a:ext>
            </a:extLst>
          </p:cNvPr>
          <p:cNvSpPr txBox="1"/>
          <p:nvPr/>
        </p:nvSpPr>
        <p:spPr>
          <a:xfrm>
            <a:off x="1419225" y="638175"/>
            <a:ext cx="4133850" cy="369332"/>
          </a:xfrm>
          <a:prstGeom prst="rect">
            <a:avLst/>
          </a:prstGeom>
          <a:noFill/>
        </p:spPr>
        <p:txBody>
          <a:bodyPr wrap="square" rtlCol="0">
            <a:spAutoFit/>
          </a:bodyPr>
          <a:lstStyle/>
          <a:p>
            <a:r>
              <a:rPr lang="en-IN"/>
              <a:t>3.Level 2</a:t>
            </a:r>
          </a:p>
        </p:txBody>
      </p:sp>
    </p:spTree>
    <p:extLst>
      <p:ext uri="{BB962C8B-B14F-4D97-AF65-F5344CB8AC3E}">
        <p14:creationId xmlns:p14="http://schemas.microsoft.com/office/powerpoint/2010/main" val="3865393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F5BCF6-E996-4EF7-9631-C2A7D55A507C}"/>
              </a:ext>
            </a:extLst>
          </p:cNvPr>
          <p:cNvPicPr>
            <a:picLocks noChangeAspect="1"/>
          </p:cNvPicPr>
          <p:nvPr/>
        </p:nvPicPr>
        <p:blipFill>
          <a:blip r:embed="rId2"/>
          <a:stretch>
            <a:fillRect/>
          </a:stretch>
        </p:blipFill>
        <p:spPr>
          <a:xfrm>
            <a:off x="2986216" y="1832606"/>
            <a:ext cx="9205784" cy="4710990"/>
          </a:xfrm>
          <a:prstGeom prst="rect">
            <a:avLst/>
          </a:prstGeom>
        </p:spPr>
      </p:pic>
      <p:sp>
        <p:nvSpPr>
          <p:cNvPr id="4" name="Title 1">
            <a:extLst>
              <a:ext uri="{FF2B5EF4-FFF2-40B4-BE49-F238E27FC236}">
                <a16:creationId xmlns:a16="http://schemas.microsoft.com/office/drawing/2014/main" id="{DA608BA8-FC01-40A9-9792-67E1F001E649}"/>
              </a:ext>
            </a:extLst>
          </p:cNvPr>
          <p:cNvSpPr txBox="1">
            <a:spLocks/>
          </p:cNvSpPr>
          <p:nvPr/>
        </p:nvSpPr>
        <p:spPr>
          <a:xfrm>
            <a:off x="1743750" y="461006"/>
            <a:ext cx="9486900" cy="1371600"/>
          </a:xfrm>
          <a:prstGeom prst="rect">
            <a:avLst/>
          </a:prstGeom>
        </p:spPr>
        <p:txBody>
          <a:bodyPr lIns="91440" tIns="45720" rIns="91440" bIns="45720" anchor="t"/>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400" b="1" u="sng"/>
              <a:t>CLASS DIAGRAM</a:t>
            </a:r>
          </a:p>
        </p:txBody>
      </p:sp>
    </p:spTree>
    <p:extLst>
      <p:ext uri="{BB962C8B-B14F-4D97-AF65-F5344CB8AC3E}">
        <p14:creationId xmlns:p14="http://schemas.microsoft.com/office/powerpoint/2010/main" val="2011277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D0E34D-412B-41C0-AAB2-8E1BF1B9DAB8}"/>
              </a:ext>
            </a:extLst>
          </p:cNvPr>
          <p:cNvPicPr>
            <a:picLocks noChangeAspect="1"/>
          </p:cNvPicPr>
          <p:nvPr/>
        </p:nvPicPr>
        <p:blipFill rotWithShape="1">
          <a:blip r:embed="rId2">
            <a:extLst>
              <a:ext uri="{28A0092B-C50C-407E-A947-70E740481C1C}">
                <a14:useLocalDpi xmlns:a14="http://schemas.microsoft.com/office/drawing/2010/main" val="0"/>
              </a:ext>
            </a:extLst>
          </a:blip>
          <a:srcRect t="7807"/>
          <a:stretch/>
        </p:blipFill>
        <p:spPr>
          <a:xfrm>
            <a:off x="1548704" y="1318631"/>
            <a:ext cx="3704349" cy="4620336"/>
          </a:xfrm>
          <a:prstGeom prst="rect">
            <a:avLst/>
          </a:prstGeom>
        </p:spPr>
      </p:pic>
      <p:pic>
        <p:nvPicPr>
          <p:cNvPr id="4" name="Picture 4">
            <a:extLst>
              <a:ext uri="{FF2B5EF4-FFF2-40B4-BE49-F238E27FC236}">
                <a16:creationId xmlns:a16="http://schemas.microsoft.com/office/drawing/2014/main" id="{0CDC4B8D-0DF3-4977-BCE2-D32B4305A593}"/>
              </a:ext>
            </a:extLst>
          </p:cNvPr>
          <p:cNvPicPr>
            <a:picLocks noChangeAspect="1"/>
          </p:cNvPicPr>
          <p:nvPr/>
        </p:nvPicPr>
        <p:blipFill>
          <a:blip r:embed="rId3"/>
          <a:stretch>
            <a:fillRect/>
          </a:stretch>
        </p:blipFill>
        <p:spPr>
          <a:xfrm>
            <a:off x="5672254" y="2108497"/>
            <a:ext cx="5187175" cy="3830470"/>
          </a:xfrm>
          <a:prstGeom prst="rect">
            <a:avLst/>
          </a:prstGeom>
        </p:spPr>
      </p:pic>
      <p:sp>
        <p:nvSpPr>
          <p:cNvPr id="2" name="Title 1">
            <a:extLst>
              <a:ext uri="{FF2B5EF4-FFF2-40B4-BE49-F238E27FC236}">
                <a16:creationId xmlns:a16="http://schemas.microsoft.com/office/drawing/2014/main" id="{8A9F6C60-D0A1-49B0-8184-7A4E1F19FDF5}"/>
              </a:ext>
            </a:extLst>
          </p:cNvPr>
          <p:cNvSpPr txBox="1">
            <a:spLocks/>
          </p:cNvSpPr>
          <p:nvPr/>
        </p:nvSpPr>
        <p:spPr>
          <a:xfrm>
            <a:off x="1629915" y="313485"/>
            <a:ext cx="9486900" cy="1371600"/>
          </a:xfrm>
          <a:prstGeom prst="rect">
            <a:avLst/>
          </a:prstGeom>
        </p:spPr>
        <p:txBody>
          <a:bodyPr lIns="91440" tIns="45720" rIns="91440" bIns="45720" anchor="t"/>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400" b="1" u="sng"/>
              <a:t>USE CASE DIAGRAMS</a:t>
            </a:r>
          </a:p>
        </p:txBody>
      </p:sp>
    </p:spTree>
    <p:extLst>
      <p:ext uri="{BB962C8B-B14F-4D97-AF65-F5344CB8AC3E}">
        <p14:creationId xmlns:p14="http://schemas.microsoft.com/office/powerpoint/2010/main" val="3874051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 text, letter&#10;&#10;Description automatically generated">
            <a:extLst>
              <a:ext uri="{FF2B5EF4-FFF2-40B4-BE49-F238E27FC236}">
                <a16:creationId xmlns:a16="http://schemas.microsoft.com/office/drawing/2014/main" id="{812E965B-7237-449D-A452-999C3B80704C}"/>
              </a:ext>
            </a:extLst>
          </p:cNvPr>
          <p:cNvPicPr>
            <a:picLocks noChangeAspect="1"/>
          </p:cNvPicPr>
          <p:nvPr/>
        </p:nvPicPr>
        <p:blipFill>
          <a:blip r:embed="rId2"/>
          <a:stretch>
            <a:fillRect/>
          </a:stretch>
        </p:blipFill>
        <p:spPr>
          <a:xfrm>
            <a:off x="902042" y="670120"/>
            <a:ext cx="4909752" cy="5743933"/>
          </a:xfrm>
          <a:prstGeom prst="rect">
            <a:avLst/>
          </a:prstGeom>
        </p:spPr>
      </p:pic>
      <p:pic>
        <p:nvPicPr>
          <p:cNvPr id="3" name="Picture 3" descr="A picture containing chart&#10;&#10;Description automatically generated">
            <a:extLst>
              <a:ext uri="{FF2B5EF4-FFF2-40B4-BE49-F238E27FC236}">
                <a16:creationId xmlns:a16="http://schemas.microsoft.com/office/drawing/2014/main" id="{387B48F4-3F51-42B0-A6BC-778B3DAEA732}"/>
              </a:ext>
            </a:extLst>
          </p:cNvPr>
          <p:cNvPicPr>
            <a:picLocks noChangeAspect="1"/>
          </p:cNvPicPr>
          <p:nvPr/>
        </p:nvPicPr>
        <p:blipFill>
          <a:blip r:embed="rId3"/>
          <a:stretch>
            <a:fillRect/>
          </a:stretch>
        </p:blipFill>
        <p:spPr>
          <a:xfrm>
            <a:off x="5955958" y="1718740"/>
            <a:ext cx="5518096" cy="3646692"/>
          </a:xfrm>
          <a:prstGeom prst="rect">
            <a:avLst/>
          </a:prstGeom>
        </p:spPr>
      </p:pic>
      <p:sp>
        <p:nvSpPr>
          <p:cNvPr id="5" name="Title 1">
            <a:extLst>
              <a:ext uri="{FF2B5EF4-FFF2-40B4-BE49-F238E27FC236}">
                <a16:creationId xmlns:a16="http://schemas.microsoft.com/office/drawing/2014/main" id="{1741A541-F1AA-446F-8A94-744C6431F569}"/>
              </a:ext>
            </a:extLst>
          </p:cNvPr>
          <p:cNvSpPr txBox="1">
            <a:spLocks/>
          </p:cNvSpPr>
          <p:nvPr/>
        </p:nvSpPr>
        <p:spPr>
          <a:xfrm>
            <a:off x="2964344" y="485417"/>
            <a:ext cx="9486900" cy="1371600"/>
          </a:xfrm>
          <a:prstGeom prst="rect">
            <a:avLst/>
          </a:prstGeom>
        </p:spPr>
        <p:txBody>
          <a:bodyPr lIns="91440" tIns="45720" rIns="91440" bIns="45720" anchor="t"/>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b="1" u="sng"/>
              <a:t>USE CASE DIAGRAMS</a:t>
            </a:r>
          </a:p>
        </p:txBody>
      </p:sp>
    </p:spTree>
    <p:extLst>
      <p:ext uri="{BB962C8B-B14F-4D97-AF65-F5344CB8AC3E}">
        <p14:creationId xmlns:p14="http://schemas.microsoft.com/office/powerpoint/2010/main" val="28909829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2">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heme2" id="{93D9DE09-730C-439E-906F-FD99FB75A23D}" vid="{83EC7110-4435-40EB-B0CB-0F0AB6AA238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578D081A4D8474EA7FAA07B2BAB844B" ma:contentTypeVersion="12" ma:contentTypeDescription="Create a new document." ma:contentTypeScope="" ma:versionID="e5ce370f271dedf24f691e283e498e04">
  <xsd:schema xmlns:xsd="http://www.w3.org/2001/XMLSchema" xmlns:xs="http://www.w3.org/2001/XMLSchema" xmlns:p="http://schemas.microsoft.com/office/2006/metadata/properties" xmlns:ns2="bc83ce08-fa11-4cfe-9742-ac65a67bd520" xmlns:ns3="e071c4a2-1052-4544-8023-298a85428fb3" targetNamespace="http://schemas.microsoft.com/office/2006/metadata/properties" ma:root="true" ma:fieldsID="582e57266e77986b85168b288661ac0c" ns2:_="" ns3:_="">
    <xsd:import namespace="bc83ce08-fa11-4cfe-9742-ac65a67bd520"/>
    <xsd:import namespace="e071c4a2-1052-4544-8023-298a85428fb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83ce08-fa11-4cfe-9742-ac65a67bd5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071c4a2-1052-4544-8023-298a85428fb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90F05C-B377-4DBE-B253-A6D123C44F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83ce08-fa11-4cfe-9742-ac65a67bd520"/>
    <ds:schemaRef ds:uri="e071c4a2-1052-4544-8023-298a85428f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CAF5E0-79CA-4927-9A77-146AD04E3E95}">
  <ds:schemaRefs>
    <ds:schemaRef ds:uri="http://schemas.microsoft.com/office/2006/metadata/properties"/>
    <ds:schemaRef ds:uri="http://purl.org/dc/elements/1.1/"/>
    <ds:schemaRef ds:uri="http://purl.org/dc/terms/"/>
    <ds:schemaRef ds:uri="bc83ce08-fa11-4cfe-9742-ac65a67bd520"/>
    <ds:schemaRef ds:uri="http://www.w3.org/XML/1998/namespace"/>
    <ds:schemaRef ds:uri="e071c4a2-1052-4544-8023-298a85428fb3"/>
    <ds:schemaRef ds:uri="http://schemas.microsoft.com/office/2006/documentManagement/types"/>
    <ds:schemaRef ds:uri="http://purl.org/dc/dcmityp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B5F76116-B404-49A5-844F-903BE2A89B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TotalTime>
  <Words>758</Words>
  <Application>Microsoft Office PowerPoint</Application>
  <PresentationFormat>Widescreen</PresentationFormat>
  <Paragraphs>79</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Theme2</vt:lpstr>
      <vt:lpstr>PIZZERIA </vt:lpstr>
      <vt:lpstr>Topics that we have studied</vt:lpstr>
      <vt:lpstr>DESCRIPTION</vt:lpstr>
      <vt:lpstr>DESCRIPTION</vt:lpstr>
      <vt:lpstr>DFD</vt:lpstr>
      <vt:lpstr>PowerPoint Presentation</vt:lpstr>
      <vt:lpstr>PowerPoint Presentation</vt:lpstr>
      <vt:lpstr>PowerPoint Presentation</vt:lpstr>
      <vt:lpstr>PowerPoint Presentation</vt:lpstr>
      <vt:lpstr>PowerPoint Presentation</vt:lpstr>
      <vt:lpstr>Interface</vt:lpstr>
      <vt:lpstr>Interface</vt:lpstr>
      <vt:lpstr>Testing</vt:lpstr>
      <vt:lpstr>Testing</vt:lpstr>
      <vt:lpstr>PowerPoint Presentation</vt:lpstr>
      <vt:lpstr>PowerPoint Presentation</vt:lpstr>
      <vt:lpstr>PowerPoint Presentation</vt:lpstr>
      <vt:lpstr>FUTURE SCOPE</vt:lpstr>
      <vt:lpstr>FUTURE SCOPE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khushi tulsian</dc:creator>
  <cp:lastModifiedBy>KHUSHI TULSIAN - 70362019458</cp:lastModifiedBy>
  <cp:revision>3</cp:revision>
  <dcterms:created xsi:type="dcterms:W3CDTF">2021-10-23T06:03:53Z</dcterms:created>
  <dcterms:modified xsi:type="dcterms:W3CDTF">2023-04-21T01:52:38Z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0x0101009578D081A4D8474EA7FAA07B2BAB844B</vt:lpwstr>
  </property>
</Properties>
</file>